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114" r:id="rId3"/>
  </p:sldMasterIdLst>
  <p:notesMasterIdLst>
    <p:notesMasterId r:id="rId11"/>
  </p:notesMasterIdLst>
  <p:handoutMasterIdLst>
    <p:handoutMasterId r:id="rId12"/>
  </p:handoutMasterIdLst>
  <p:sldIdLst>
    <p:sldId id="1218" r:id="rId4"/>
    <p:sldId id="1219" r:id="rId5"/>
    <p:sldId id="1221" r:id="rId6"/>
    <p:sldId id="1222" r:id="rId7"/>
    <p:sldId id="1224" r:id="rId8"/>
    <p:sldId id="1225" r:id="rId9"/>
    <p:sldId id="1226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8"/>
            <p14:sldId id="1219"/>
            <p14:sldId id="1221"/>
            <p14:sldId id="1222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C0"/>
    <a:srgbClr val="C00000"/>
    <a:srgbClr val="49ACFE"/>
    <a:srgbClr val="2111F7"/>
    <a:srgbClr val="0C5B9D"/>
    <a:srgbClr val="FF412D"/>
    <a:srgbClr val="00682F"/>
    <a:srgbClr val="960000"/>
    <a:srgbClr val="F4C6B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87456" autoAdjust="0"/>
  </p:normalViewPr>
  <p:slideViewPr>
    <p:cSldViewPr>
      <p:cViewPr varScale="1">
        <p:scale>
          <a:sx n="115" d="100"/>
          <a:sy n="115" d="100"/>
        </p:scale>
        <p:origin x="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1%20&#1082;&#1074;&#1072;&#1088;&#1090;&#1072;&#1083;%202023\&#1072;&#1082;&#1090;&#1091;&#1072;&#1083;&#1100;&#1085;&#1099;&#1081;%201%20&#1082;&#1074;&#1072;&#1088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1%20&#1082;&#1074;&#1072;&#1088;&#1090;&#1072;&#1083;%202023\&#1072;&#1082;&#1090;&#1091;&#1072;&#1083;&#1100;&#1085;&#1099;&#1081;%201%20&#1082;&#1074;&#1072;&#1088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1%20&#1082;&#1074;&#1072;&#1088;&#1090;&#1072;&#1083;%202023\&#1072;&#1082;&#1090;&#1091;&#1072;&#1083;&#1100;&#1085;&#1099;&#1081;%201%20&#1082;&#1074;&#1072;&#1088;&#109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1%20&#1082;&#1074;&#1072;&#1088;&#1090;&#1072;&#1083;%202023\&#1072;&#1082;&#1090;&#1091;&#1072;&#1083;&#1100;&#1085;&#1099;&#1081;%201%20&#1082;&#1074;&#1072;&#1088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1%20&#1082;&#1074;&#1072;&#1088;&#1090;&#1072;&#1083;%202023\&#1072;&#1082;&#1090;&#1091;&#1072;&#1083;&#1100;&#1085;&#1099;&#1081;%201%20&#1082;&#1074;&#1072;&#1088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4175172547875"/>
          <c:y val="3.9988639479766525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'1'!$A$7:$B$7</c:f>
              <c:strCache>
                <c:ptCount val="2"/>
                <c:pt idx="0">
                  <c:v>Количество обращений</c:v>
                </c:pt>
                <c:pt idx="1">
                  <c:v>2022 г.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'1'!$C$6:$N$6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'1'!$C$7:$N$7</c:f>
              <c:numCache>
                <c:formatCode>General</c:formatCode>
                <c:ptCount val="12"/>
                <c:pt idx="0">
                  <c:v>4509</c:v>
                </c:pt>
                <c:pt idx="1">
                  <c:v>4366</c:v>
                </c:pt>
                <c:pt idx="2">
                  <c:v>5360</c:v>
                </c:pt>
                <c:pt idx="3">
                  <c:v>5991</c:v>
                </c:pt>
                <c:pt idx="4">
                  <c:v>6583</c:v>
                </c:pt>
                <c:pt idx="5">
                  <c:v>6672</c:v>
                </c:pt>
                <c:pt idx="6">
                  <c:v>5293</c:v>
                </c:pt>
                <c:pt idx="7">
                  <c:v>4805</c:v>
                </c:pt>
                <c:pt idx="8">
                  <c:v>4180</c:v>
                </c:pt>
                <c:pt idx="9">
                  <c:v>4038</c:v>
                </c:pt>
                <c:pt idx="10">
                  <c:v>3214</c:v>
                </c:pt>
                <c:pt idx="11">
                  <c:v>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7-415F-B283-920E7CA743E7}"/>
            </c:ext>
          </c:extLst>
        </c:ser>
        <c:ser>
          <c:idx val="0"/>
          <c:order val="1"/>
          <c:tx>
            <c:strRef>
              <c:f>'1'!$A$8:$B$8</c:f>
              <c:strCache>
                <c:ptCount val="2"/>
                <c:pt idx="0">
                  <c:v>Количество обращений</c:v>
                </c:pt>
                <c:pt idx="1">
                  <c:v>2023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'1'!$C$6:$N$6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2153</c:v>
                </c:pt>
                <c:pt idx="1">
                  <c:v>2253</c:v>
                </c:pt>
                <c:pt idx="2">
                  <c:v>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7-415F-B283-920E7CA74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1587968"/>
        <c:axId val="101589760"/>
      </c:barChart>
      <c:catAx>
        <c:axId val="101587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589760"/>
        <c:crosses val="autoZero"/>
        <c:auto val="1"/>
        <c:lblAlgn val="ctr"/>
        <c:lblOffset val="100"/>
        <c:noMultiLvlLbl val="0"/>
      </c:catAx>
      <c:valAx>
        <c:axId val="101589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5.173873757583581E-2"/>
              <c:y val="0.297299762932859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ru-RU"/>
          </a:p>
        </c:txPr>
        <c:crossAx val="101587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6202315261774"/>
          <c:y val="0.13086517677937318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диаграмм'!$F$6:$F$14</c:f>
              <c:numCache>
                <c:formatCode>0.00</c:formatCode>
                <c:ptCount val="9"/>
                <c:pt idx="0">
                  <c:v>0.16107243063493712</c:v>
                </c:pt>
                <c:pt idx="1">
                  <c:v>73.189234126571762</c:v>
                </c:pt>
                <c:pt idx="2">
                  <c:v>24.997402057570405</c:v>
                </c:pt>
                <c:pt idx="3">
                  <c:v>1.4704354151512002</c:v>
                </c:pt>
                <c:pt idx="4">
                  <c:v>5.1958848591915205E-3</c:v>
                </c:pt>
                <c:pt idx="5">
                  <c:v>0</c:v>
                </c:pt>
                <c:pt idx="6">
                  <c:v>2.59794242959576E-2</c:v>
                </c:pt>
                <c:pt idx="7">
                  <c:v>5.1958848591915205E-3</c:v>
                </c:pt>
                <c:pt idx="8">
                  <c:v>0.14548477605736257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0-4A14-89AF-C09A640E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5545728"/>
        <c:axId val="105547264"/>
      </c:barChart>
      <c:catAx>
        <c:axId val="10554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5547264"/>
        <c:crosses val="autoZero"/>
        <c:auto val="1"/>
        <c:lblAlgn val="ctr"/>
        <c:lblOffset val="100"/>
        <c:noMultiLvlLbl val="0"/>
      </c:catAx>
      <c:valAx>
        <c:axId val="10554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1600" dirty="0">
                    <a:latin typeface="+mn-lt"/>
                  </a:rPr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7058913403541096"/>
              <c:y val="6.567465733915975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554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78367531472637E-2"/>
          <c:y val="8.937687548234198E-2"/>
          <c:w val="0.87206062552364705"/>
          <c:h val="0.732121715956381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('2'!$F$5,'2'!$J$5,'2'!$N$5,'2'!$R$5)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A-46BB-B8A6-75FE337F2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398400"/>
        <c:axId val="103400192"/>
      </c:barChart>
      <c:catAx>
        <c:axId val="10339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00192"/>
        <c:crosses val="autoZero"/>
        <c:auto val="1"/>
        <c:lblAlgn val="ctr"/>
        <c:lblOffset val="100"/>
        <c:noMultiLvlLbl val="0"/>
      </c:catAx>
      <c:valAx>
        <c:axId val="1034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9594698482557"/>
          <c:y val="0.14700572038125889"/>
          <c:w val="0.83923138918248685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('2'!$F$7,'2'!$J$7,'2'!$N$7,'2'!$R$7)</c:f>
              <c:numCache>
                <c:formatCode>General</c:formatCode>
                <c:ptCount val="4"/>
                <c:pt idx="0">
                  <c:v>1658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5-476E-A6B5-4D1F2D85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3409760290141"/>
          <c:y val="0.14700572038125889"/>
          <c:w val="0.80279312063253983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('2'!$F$6,'2'!$J$6,'2'!$N$6,'2'!$R$6)</c:f>
              <c:numCache>
                <c:formatCode>General</c:formatCode>
                <c:ptCount val="4"/>
                <c:pt idx="0">
                  <c:v>5640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7-479E-8677-86145D5FC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70030630081629"/>
          <c:y val="0.18751053653996347"/>
          <c:w val="0.51628675743434316"/>
          <c:h val="0.81248946346003648"/>
        </c:manualLayout>
      </c:layout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0000" dist="23000" dir="2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66CCC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48-4014-A452-9D0344503176}"/>
              </c:ext>
            </c:extLst>
          </c:dPt>
          <c:dPt>
            <c:idx val="1"/>
            <c:bubble3D val="0"/>
            <c:spPr>
              <a:solidFill>
                <a:srgbClr val="F2A7A1"/>
              </a:solidFill>
              <a:ln>
                <a:noFill/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48-4014-A452-9D0344503176}"/>
              </c:ext>
            </c:extLst>
          </c:dPt>
          <c:dPt>
            <c:idx val="2"/>
            <c:bubble3D val="0"/>
            <c:spPr>
              <a:solidFill>
                <a:srgbClr val="D7603A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48-4014-A452-9D0344503176}"/>
              </c:ext>
            </c:extLst>
          </c:dPt>
          <c:dPt>
            <c:idx val="3"/>
            <c:bubble3D val="0"/>
            <c:spPr>
              <a:solidFill>
                <a:srgbClr val="41A1F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48-4014-A452-9D0344503176}"/>
              </c:ext>
            </c:extLst>
          </c:dPt>
          <c:dLbls>
            <c:dLbl>
              <c:idx val="0"/>
              <c:layout>
                <c:manualLayout>
                  <c:x val="0.13310799168152115"/>
                  <c:y val="-6.030069444444446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8-4014-A452-9D0344503176}"/>
                </c:ext>
              </c:extLst>
            </c:dLbl>
            <c:dLbl>
              <c:idx val="1"/>
              <c:layout>
                <c:manualLayout>
                  <c:x val="0.11192372251931075"/>
                  <c:y val="-2.1946753183629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latin typeface="PF Din Text Cond Pro Light" panose="02000000000000000000" pitchFamily="2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93048128342247"/>
                      <c:h val="0.23966049382716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48-4014-A452-9D0344503176}"/>
                </c:ext>
              </c:extLst>
            </c:dLbl>
            <c:dLbl>
              <c:idx val="2"/>
              <c:layout>
                <c:manualLayout>
                  <c:x val="-8.2906862745098037E-2"/>
                  <c:y val="0.1516993599484274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8-4014-A452-9D0344503176}"/>
                </c:ext>
              </c:extLst>
            </c:dLbl>
            <c:dLbl>
              <c:idx val="3"/>
              <c:layout>
                <c:manualLayout>
                  <c:x val="-8.5812834224598941E-2"/>
                  <c:y val="-0.1318547681539807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48-4014-A452-9D034450317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48-4014-A452-9D0344503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диаграмм'!$D$20:$D$24</c:f>
              <c:numCache>
                <c:formatCode>0.0%</c:formatCode>
                <c:ptCount val="5"/>
                <c:pt idx="0">
                  <c:v>0.1108</c:v>
                </c:pt>
                <c:pt idx="1">
                  <c:v>0.77226666666666666</c:v>
                </c:pt>
                <c:pt idx="2">
                  <c:v>2.7333333333333334E-2</c:v>
                </c:pt>
                <c:pt idx="3">
                  <c:v>8.9599999999999999E-2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48-4014-A452-9D0344503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rgbClr val="66CCC0"/>
            </a:solidFill>
            <a:ln>
              <a:solidFill>
                <a:srgbClr val="66CCC0"/>
              </a:solidFill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22D1F8-BCC8-4C04-923B-6AB0A736EBC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1AA-467B-BEB4-6DF67D3072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535215-EA4D-430A-BFF5-F67490294F2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1AA-467B-BEB4-6DF67D3072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8B5DA2-FF5B-481B-9F8B-18DA1F9DF90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1AA-467B-BEB4-6DF67D3072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842F174-6EFC-4038-8768-F495703F9A2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1AA-467B-BEB4-6DF67D3072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786030-BBC8-41F7-ADBC-6E625A352D0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1AA-467B-BEB4-6DF67D3072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D4078EF-B22A-4B6C-BB17-4E752812CC5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1AA-467B-BEB4-6DF67D3072C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C1B1FF-51A9-4FCF-B5B1-7B5CEEEBC3C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1AA-467B-BEB4-6DF67D3072C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9E0851-87D3-45F2-98A0-EE5CD0D0386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1AA-467B-BEB4-6DF67D3072C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1FA10BB-CF1F-46C3-ACBC-C559DD02D88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1AA-467B-BEB4-6DF67D3072C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83B039F-E445-41E6-963F-C612B42F310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1AA-467B-BEB4-6DF67D307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0.35853333333333332</c:v>
                </c:pt>
                <c:pt idx="1">
                  <c:v>2.1066666666666668E-2</c:v>
                </c:pt>
                <c:pt idx="2">
                  <c:v>0.1076</c:v>
                </c:pt>
                <c:pt idx="3">
                  <c:v>1.2933333333333333E-2</c:v>
                </c:pt>
                <c:pt idx="4">
                  <c:v>0.30706666666666665</c:v>
                </c:pt>
                <c:pt idx="5">
                  <c:v>4.9466666666666666E-2</c:v>
                </c:pt>
                <c:pt idx="6">
                  <c:v>9.2399999999999996E-2</c:v>
                </c:pt>
                <c:pt idx="7">
                  <c:v>2.4400000000000002E-2</c:v>
                </c:pt>
                <c:pt idx="8">
                  <c:v>2.6666666666666668E-4</c:v>
                </c:pt>
                <c:pt idx="9">
                  <c:v>2.6266666666666667E-2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35,9%</c:v>
                  </c:pt>
                  <c:pt idx="1">
                    <c:v>2,1%</c:v>
                  </c:pt>
                  <c:pt idx="2">
                    <c:v>10,8%</c:v>
                  </c:pt>
                  <c:pt idx="3">
                    <c:v>1,3%</c:v>
                  </c:pt>
                  <c:pt idx="4">
                    <c:v>30,7%</c:v>
                  </c:pt>
                  <c:pt idx="5">
                    <c:v>4,9%</c:v>
                  </c:pt>
                  <c:pt idx="6">
                    <c:v>9,2%</c:v>
                  </c:pt>
                  <c:pt idx="7">
                    <c:v>2,4%</c:v>
                  </c:pt>
                  <c:pt idx="8">
                    <c:v>0,0%</c:v>
                  </c:pt>
                  <c:pt idx="9">
                    <c:v>2,6%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1AA-467B-BEB4-6DF67D307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94235336"/>
        <c:axId val="394230416"/>
      </c:barChart>
      <c:catAx>
        <c:axId val="39423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230416"/>
        <c:crosses val="autoZero"/>
        <c:auto val="1"/>
        <c:lblAlgn val="ctr"/>
        <c:lblOffset val="100"/>
        <c:noMultiLvlLbl val="0"/>
      </c:catAx>
      <c:valAx>
        <c:axId val="3942304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9423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95615929545629"/>
          <c:y val="0.10259785184057355"/>
          <c:w val="0.61780104712043094"/>
          <c:h val="0.881105083158148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0.30769230769230771</c:v>
                </c:pt>
                <c:pt idx="1">
                  <c:v>0.38461538461538464</c:v>
                </c:pt>
                <c:pt idx="2">
                  <c:v>7.6923076923076927E-2</c:v>
                </c:pt>
                <c:pt idx="3">
                  <c:v>0</c:v>
                </c:pt>
                <c:pt idx="4">
                  <c:v>7.6923076923076927E-2</c:v>
                </c:pt>
                <c:pt idx="5">
                  <c:v>7.6923076923076927E-2</c:v>
                </c:pt>
                <c:pt idx="6">
                  <c:v>7.6923076923076927E-2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0-4E2D-8C80-B2E565222C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5329408"/>
        <c:axId val="105330944"/>
      </c:barChart>
      <c:catAx>
        <c:axId val="10532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 algn="r">
              <a:defRPr sz="12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05330944"/>
        <c:crossesAt val="0"/>
        <c:auto val="1"/>
        <c:lblAlgn val="r"/>
        <c:lblOffset val="100"/>
        <c:noMultiLvlLbl val="0"/>
      </c:catAx>
      <c:valAx>
        <c:axId val="105330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1600" dirty="0">
                    <a:latin typeface="+mn-lt"/>
                  </a:rPr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6048726351693368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53294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18.04.2023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21940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5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03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2296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458858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9517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7754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hangingPunct="1">
              <a:spcBef>
                <a:spcPts val="600"/>
              </a:spcBef>
            </a:pP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Макет настроен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любого содержимого в двух колонках, однако рекомендуется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не использовать его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0788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46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555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269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683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284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604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74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400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0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60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8938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772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96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8">
          <p15:clr>
            <a:srgbClr val="FBAE40"/>
          </p15:clr>
        </p15:guide>
        <p15:guide id="2" pos="2464">
          <p15:clr>
            <a:srgbClr val="FBAE40"/>
          </p15:clr>
        </p15:guide>
        <p15:guide id="3" pos="2797">
          <p15:clr>
            <a:srgbClr val="FBAE40"/>
          </p15:clr>
        </p15:guide>
        <p15:guide id="4" pos="4890">
          <p15:clr>
            <a:srgbClr val="FBAE40"/>
          </p15:clr>
        </p15:guide>
        <p15:guide id="5" pos="5235">
          <p15:clr>
            <a:srgbClr val="FBAE40"/>
          </p15:clr>
        </p15:guide>
        <p15:guide id="6" orient="horz" pos="1950">
          <p15:clr>
            <a:srgbClr val="FBAE40"/>
          </p15:clr>
        </p15:guide>
        <p15:guide id="7" orient="horz" pos="2235">
          <p15:clr>
            <a:srgbClr val="FBAE40"/>
          </p15:clr>
        </p15:guide>
        <p15:guide id="8" orient="horz" pos="2404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5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63850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163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22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8631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8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397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3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6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67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5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831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9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0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1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63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70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48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0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98369" y="1071565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2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3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50528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03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90584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hangingPunct="1"/>
            <a:r>
              <a:rPr lang="en-US" sz="1000" kern="1200" dirty="0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Gazprom </a:t>
            </a:r>
            <a:r>
              <a:rPr lang="en-US" sz="1000" kern="1200" dirty="0" err="1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Neft</a:t>
            </a:r>
            <a:endParaRPr lang="ru-RU" sz="1000" kern="1200" dirty="0">
              <a:solidFill>
                <a:srgbClr val="EEECE1"/>
              </a:solidFill>
              <a:latin typeface="PF Din Text Cond Pro Ligh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 hangingPunct="1"/>
            <a:fld id="{AF528B6D-1001-487C-8FFE-85B114390330}" type="slidenum">
              <a:rPr lang="ru-RU" sz="1200" kern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 hangingPunct="1"/>
              <a:t>‹#›</a:t>
            </a:fld>
            <a:endParaRPr lang="ru-RU" sz="1200" kern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1" r:id="rId27"/>
    <p:sldLayoutId id="2147484142" r:id="rId28"/>
    <p:sldLayoutId id="2147484143" r:id="rId29"/>
    <p:sldLayoutId id="2147484144" r:id="rId30"/>
    <p:sldLayoutId id="2147484145" r:id="rId31"/>
    <p:sldLayoutId id="2147484146" r:id="rId32"/>
    <p:sldLayoutId id="2147484147" r:id="rId33"/>
    <p:sldLayoutId id="2147484148" r:id="rId34"/>
    <p:sldLayoutId id="2147484149" r:id="rId35"/>
    <p:sldLayoutId id="2147484150" r:id="rId36"/>
    <p:sldLayoutId id="2147484151" r:id="rId37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8">
          <p15:clr>
            <a:srgbClr val="F26B43"/>
          </p15:clr>
        </p15:guide>
        <p15:guide id="2" orient="horz" pos="4117">
          <p15:clr>
            <a:srgbClr val="F26B43"/>
          </p15:clr>
        </p15:guide>
        <p15:guide id="3" orient="horz" pos="4021">
          <p15:clr>
            <a:srgbClr val="F26B43"/>
          </p15:clr>
        </p15:guide>
        <p15:guide id="4" orient="horz" pos="615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63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520">
          <p15:clr>
            <a:srgbClr val="F26B43"/>
          </p15:clr>
        </p15:guide>
        <p15:guide id="9" pos="784">
          <p15:clr>
            <a:srgbClr val="F26B43"/>
          </p15:clr>
        </p15:guide>
        <p15:guide id="10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3" y="1681011"/>
            <a:ext cx="6836954" cy="1551194"/>
          </a:xfrm>
        </p:spPr>
        <p:txBody>
          <a:bodyPr/>
          <a:lstStyle/>
          <a:p>
            <a:r>
              <a:rPr lang="ru-RU" dirty="0" smtClean="0">
                <a:sym typeface="PFDinTextCondPro-Medium"/>
              </a:rPr>
              <a:t/>
            </a:r>
            <a:br>
              <a:rPr lang="ru-RU" dirty="0" smtClean="0">
                <a:sym typeface="PFDinTextCondPro-Medium"/>
              </a:rPr>
            </a:br>
            <a:r>
              <a:rPr lang="ru-RU" dirty="0" smtClean="0">
                <a:sym typeface="PFDinTextCondPro-Medium"/>
              </a:rPr>
              <a:t>СО </a:t>
            </a:r>
            <a:r>
              <a:rPr lang="ru-RU" dirty="0" smtClean="0"/>
              <a:t>6.3180 «</a:t>
            </a:r>
            <a:r>
              <a:rPr lang="ru-RU" dirty="0" smtClean="0">
                <a:sym typeface="PFDinTextCondPro-Medium"/>
              </a:rPr>
              <a:t>ОТЧЕТ </a:t>
            </a:r>
            <a:r>
              <a:rPr lang="ru-RU" dirty="0">
                <a:sym typeface="PFDinTextCondPro-Medium"/>
              </a:rPr>
              <a:t>ПО РАБОТЕ С ПОТРЕБИТЕЛЯМИ                                      ФИЛИАЛА ПАО «РОССЕТИ СИБИРЬ» – </a:t>
            </a:r>
            <a:r>
              <a:rPr lang="ru-RU" dirty="0" smtClean="0">
                <a:sym typeface="PFDinTextCondPro-Medium"/>
              </a:rPr>
              <a:t>«ОМСКЭНЕРГО» ЗА </a:t>
            </a:r>
            <a:r>
              <a:rPr lang="ru-RU" dirty="0">
                <a:sym typeface="PFDinTextCondPro-Medium"/>
              </a:rPr>
              <a:t>1</a:t>
            </a:r>
            <a:r>
              <a:rPr lang="ru-RU" dirty="0" smtClean="0">
                <a:sym typeface="PFDinTextCondPro-Medium"/>
              </a:rPr>
              <a:t> </a:t>
            </a:r>
            <a:r>
              <a:rPr lang="ru-RU" dirty="0">
                <a:sym typeface="PFDinTextCondPro-Medium"/>
              </a:rPr>
              <a:t>КВАРТАЛ </a:t>
            </a:r>
            <a:r>
              <a:rPr lang="ru-RU" dirty="0" smtClean="0">
                <a:sym typeface="PFDinTextCondPro-Medium"/>
              </a:rPr>
              <a:t>202</a:t>
            </a:r>
            <a:r>
              <a:rPr lang="ru-RU" dirty="0">
                <a:sym typeface="PFDinTextCondPro-Medium"/>
              </a:rPr>
              <a:t>3</a:t>
            </a:r>
            <a:r>
              <a:rPr lang="ru-RU" dirty="0" smtClean="0">
                <a:sym typeface="PFDinTextCondPro-Medium"/>
              </a:rPr>
              <a:t> ГОДА»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800600" y="5733255"/>
            <a:ext cx="1371600" cy="269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896810" y="5733254"/>
            <a:ext cx="473863" cy="269875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ОМСК</a:t>
            </a:r>
            <a:endParaRPr lang="ru-RU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370673" y="5733255"/>
            <a:ext cx="801527" cy="269875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ДИНАМИКА ПОСТУПИВШИХ ОБРАЩЕНИЙ ЗА 2022 И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ГГ.</a:t>
            </a:r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845943"/>
              </p:ext>
            </p:extLst>
          </p:nvPr>
        </p:nvGraphicFramePr>
        <p:xfrm>
          <a:off x="533400" y="990600"/>
          <a:ext cx="10820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ru-RU" sz="1800" dirty="0">
                <a:latin typeface="PF Din Text Cond Pro Medium" panose="02000500000000020004" pitchFamily="2" charset="0"/>
              </a:rPr>
              <a:t>1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561428"/>
              </p:ext>
            </p:extLst>
          </p:nvPr>
        </p:nvGraphicFramePr>
        <p:xfrm>
          <a:off x="612775" y="993996"/>
          <a:ext cx="6105524" cy="494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5640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75,20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1658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22,11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711458"/>
              </p:ext>
            </p:extLst>
          </p:nvPr>
        </p:nvGraphicFramePr>
        <p:xfrm>
          <a:off x="7086600" y="914400"/>
          <a:ext cx="451612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78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1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967348"/>
              </p:ext>
            </p:extLst>
          </p:nvPr>
        </p:nvGraphicFramePr>
        <p:xfrm>
          <a:off x="612774" y="986880"/>
          <a:ext cx="10989946" cy="3091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443901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527838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688005343"/>
                    </a:ext>
                  </a:extLst>
                </a:gridCol>
              </a:tblGrid>
              <a:tr h="2106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Q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4Q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5640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1658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95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195458" y="4577862"/>
            <a:ext cx="2096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0118" y="4507715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9371" y="4560791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511702"/>
              </p:ext>
            </p:extLst>
          </p:nvPr>
        </p:nvGraphicFramePr>
        <p:xfrm>
          <a:off x="591884" y="4868568"/>
          <a:ext cx="3344334" cy="142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925793"/>
              </p:ext>
            </p:extLst>
          </p:nvPr>
        </p:nvGraphicFramePr>
        <p:xfrm>
          <a:off x="8206914" y="4788614"/>
          <a:ext cx="3497791" cy="147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465677"/>
              </p:ext>
            </p:extLst>
          </p:nvPr>
        </p:nvGraphicFramePr>
        <p:xfrm>
          <a:off x="4243808" y="4750504"/>
          <a:ext cx="3505613" cy="15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9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1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644248"/>
              </p:ext>
            </p:extLst>
          </p:nvPr>
        </p:nvGraphicFramePr>
        <p:xfrm>
          <a:off x="663574" y="976313"/>
          <a:ext cx="5457826" cy="40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976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146159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456449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381242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343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КАНАЛ ПОСТУПЛЕНИЯ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 b="1" i="0" u="none" strike="noStrike" kern="1200" baseline="0">
                          <a:solidFill>
                            <a:srgbClr val="000000"/>
                          </a:solidFill>
                          <a:latin typeface="PF Din Text Cond Pro Light" panose="02000000000000000000" pitchFamily="2" charset="0"/>
                          <a:ea typeface="Calibri"/>
                          <a:cs typeface="Calibri"/>
                        </a:defRPr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КАНАЛА КОММУНИКАЦИИ В ОБЩЕМ КОЛИЧЕСТВЕ ОБРАЩЕНИЙ, %</a:t>
                      </a:r>
                      <a:endParaRPr lang="ru-RU" sz="14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831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43717"/>
              </p:ext>
            </p:extLst>
          </p:nvPr>
        </p:nvGraphicFramePr>
        <p:xfrm>
          <a:off x="5464156" y="1219200"/>
          <a:ext cx="673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ТЕМАТИКАМ ЗА </a:t>
            </a:r>
            <a:r>
              <a:rPr lang="en-US" sz="1800" dirty="0" smtClean="0">
                <a:latin typeface="PF Din Text Cond Pro Medium" panose="02000500000000020004" pitchFamily="2" charset="0"/>
              </a:rPr>
              <a:t>1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</a:t>
            </a:r>
            <a:r>
              <a:rPr lang="en-US" sz="1800" dirty="0" smtClean="0">
                <a:latin typeface="PF Din Text Cond Pro Medium" panose="02000500000000020004" pitchFamily="2" charset="0"/>
              </a:rPr>
              <a:t>3</a:t>
            </a:r>
            <a:r>
              <a:rPr lang="ru-RU" sz="1800" dirty="0" smtClean="0">
                <a:latin typeface="PF Din Text Cond Pro Medium" panose="02000500000000020004" pitchFamily="2" charset="0"/>
              </a:rPr>
              <a:t>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43619"/>
              </p:ext>
            </p:extLst>
          </p:nvPr>
        </p:nvGraphicFramePr>
        <p:xfrm>
          <a:off x="612775" y="993996"/>
          <a:ext cx="6105524" cy="5271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1729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обслуживание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электросетевых объектов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2303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99770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677816"/>
              </p:ext>
            </p:extLst>
          </p:nvPr>
        </p:nvGraphicFramePr>
        <p:xfrm>
          <a:off x="6746874" y="993996"/>
          <a:ext cx="5105400" cy="527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en-US" sz="1800" dirty="0">
                <a:latin typeface="PF Din Text Cond Pro Medium" panose="02000500000000020004" pitchFamily="2" charset="0"/>
              </a:rPr>
              <a:t>1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</a:t>
            </a:r>
            <a:r>
              <a:rPr lang="en-US" sz="1800" dirty="0" smtClean="0">
                <a:latin typeface="PF Din Text Cond Pro Medium" panose="02000500000000020004" pitchFamily="2" charset="0"/>
              </a:rPr>
              <a:t>3</a:t>
            </a:r>
            <a:r>
              <a:rPr lang="ru-RU" sz="1800" dirty="0" smtClean="0">
                <a:latin typeface="PF Din Text Cond Pro Medium" panose="02000500000000020004" pitchFamily="2" charset="0"/>
              </a:rPr>
              <a:t>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637603"/>
              </p:ext>
            </p:extLst>
          </p:nvPr>
        </p:nvGraphicFramePr>
        <p:xfrm>
          <a:off x="612775" y="993996"/>
          <a:ext cx="6105524" cy="4763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электрической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обслуживание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электросетевых объектов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361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93996"/>
              </p:ext>
            </p:extLst>
          </p:nvPr>
        </p:nvGraphicFramePr>
        <p:xfrm>
          <a:off x="612775" y="5774497"/>
          <a:ext cx="6105524" cy="36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33717179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26438501"/>
                    </a:ext>
                  </a:extLst>
                </a:gridCol>
                <a:gridCol w="1762918">
                  <a:extLst>
                    <a:ext uri="{9D8B030D-6E8A-4147-A177-3AD203B41FA5}">
                      <a16:colId xmlns:a16="http://schemas.microsoft.com/office/drawing/2014/main" val="1551991716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3907128002"/>
                    </a:ext>
                  </a:extLst>
                </a:gridCol>
              </a:tblGrid>
              <a:tr h="36168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16847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473030"/>
              </p:ext>
            </p:extLst>
          </p:nvPr>
        </p:nvGraphicFramePr>
        <p:xfrm>
          <a:off x="7086600" y="811214"/>
          <a:ext cx="4711701" cy="532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0">
    <a:dk1>
      <a:srgbClr val="3C3C3C"/>
    </a:dk1>
    <a:lt1>
      <a:srgbClr val="FFFFFF"/>
    </a:lt1>
    <a:dk2>
      <a:srgbClr val="1A2D5F"/>
    </a:dk2>
    <a:lt2>
      <a:srgbClr val="EEECE1"/>
    </a:lt2>
    <a:accent1>
      <a:srgbClr val="0C5B9D"/>
    </a:accent1>
    <a:accent2>
      <a:srgbClr val="4FC5B5"/>
    </a:accent2>
    <a:accent3>
      <a:srgbClr val="D52B1E"/>
    </a:accent3>
    <a:accent4>
      <a:srgbClr val="A5A5A5"/>
    </a:accent4>
    <a:accent5>
      <a:srgbClr val="4F81BD"/>
    </a:accent5>
    <a:accent6>
      <a:srgbClr val="D7603A"/>
    </a:accent6>
    <a:hlink>
      <a:srgbClr val="007FD6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119691</TotalTime>
  <Words>498</Words>
  <Application>Microsoft Office PowerPoint</Application>
  <PresentationFormat>Широкоэкранный</PresentationFormat>
  <Paragraphs>216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Franklin Gothic Demi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Шаблон Презентации Россети</vt:lpstr>
      <vt:lpstr>Тема Office</vt:lpstr>
      <vt:lpstr>FSK</vt:lpstr>
      <vt:lpstr> СО 6.3180 «ОТЧЕТ ПО РАБОТЕ С ПОТРЕБИТЕЛЯМИ                                      ФИЛИАЛА ПАО «РОССЕТИ СИБИРЬ» – «ОМСКЭНЕРГО» ЗА 1 КВАРТАЛ 2023 ГОДА»</vt:lpstr>
      <vt:lpstr>ДИНАМИКА ПОСТУПИВШИХ ОБРАЩЕНИЙ ЗА 2022 И 2023 ГГ.</vt:lpstr>
      <vt:lpstr>РАСПРЕДЕЛЕНИЕ ОБРАЩЕНИЙ ПО КАТЕГОРИЯМ ЗА 1 КВАРТАЛ 2023 Г.</vt:lpstr>
      <vt:lpstr>РАСПРЕДЕЛЕНИЕ ОБРАЩЕНИЙ ПО КАТЕГОРИЯМ ЗА 1 КВАРТАЛ 2023 Г.</vt:lpstr>
      <vt:lpstr>РАСПРЕДЕЛЕНИЕ ОБРАЩЕНИЙ ПО КАТЕГОРИЯМ ЗА 1 КВАРТАЛ 2023 Г.</vt:lpstr>
      <vt:lpstr>РАСПРЕДЕЛЕНИЕ ОБРАЩЕНИЙ ПО ТЕМАТИКАМ ЗА 1 КВАРТАЛ 2023 Г.</vt:lpstr>
      <vt:lpstr>РАСПРЕДЕЛЕНИЕ ЖАЛОБ ПО ТЕМАТИКАМ ЗА 1 КВАРТАЛ 2023 Г.</vt:lpstr>
    </vt:vector>
  </TitlesOfParts>
  <Company>Холдинг МРСК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Спивак Оксана Андреевна</cp:lastModifiedBy>
  <cp:revision>3843</cp:revision>
  <cp:lastPrinted>2019-01-28T06:40:31Z</cp:lastPrinted>
  <dcterms:created xsi:type="dcterms:W3CDTF">1601-01-01T00:00:00Z</dcterms:created>
  <dcterms:modified xsi:type="dcterms:W3CDTF">2023-04-18T05:13:40Z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